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6" r:id="rId3"/>
    <p:sldId id="269" r:id="rId4"/>
    <p:sldId id="257" r:id="rId5"/>
    <p:sldId id="270" r:id="rId6"/>
    <p:sldId id="262" r:id="rId7"/>
    <p:sldId id="265" r:id="rId8"/>
    <p:sldId id="266" r:id="rId9"/>
    <p:sldId id="263" r:id="rId10"/>
    <p:sldId id="264" r:id="rId11"/>
    <p:sldId id="267" r:id="rId12"/>
    <p:sldId id="268" r:id="rId13"/>
    <p:sldId id="271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5A345-03B4-4DF1-8132-044CD8D1D6AE}" type="datetimeFigureOut">
              <a:rPr lang="en-US" smtClean="0"/>
              <a:t>2018-06-15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0B7B0-84DB-4359-A2CF-678374D2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67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E1B1-61BC-4F5F-ACDF-27529077A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F5C9F-8DAE-43EE-8D3D-D07FBE0DC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AD33A-4EAD-472C-A52A-03CB1D4C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EE360-B999-4083-BD6E-E84A94CBFDE4}" type="datetime1">
              <a:rPr lang="en-US" smtClean="0"/>
              <a:t>2018-06-15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4C06C-07E9-4E9C-8DEE-2D4317CC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11F9D-992E-48B2-B263-7C5C5212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47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0697-C9A3-413A-8023-86ED445E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BECD0-D0E8-4658-B279-6294799B7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C3D41-2E5D-4FDF-B2C9-92C27E3B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D2BF2-B757-4D32-B1A2-ADCF8F052603}" type="datetime1">
              <a:rPr lang="en-US" smtClean="0"/>
              <a:t>2018-06-15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C13A4-AADD-491D-94C8-781A15A6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733F5-1595-4E0F-A5AE-40BEC6A8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2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D10EC-05EF-4121-80F7-51294BC9D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78960-4AE0-4AED-8078-3388A8C0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3848-EB4B-45FE-8CEC-DE022E97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4B72-45F1-4552-955B-53941F02A327}" type="datetime1">
              <a:rPr lang="en-US" smtClean="0"/>
              <a:t>2018-06-15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10FEC-82B8-483C-BBA1-F7301888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8BA3-D026-447E-B9F5-57E53184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7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2747-5407-4784-BB87-936EB520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F0D0-461A-4D21-84EA-D24720E6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C4220-93DC-4707-82E7-C0D3E4E1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B5C4-4568-4C7F-8881-3CCFF643ACB7}" type="datetime1">
              <a:rPr lang="en-US" smtClean="0"/>
              <a:t>2018-06-15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8F720-2196-4BC0-A7F3-3A269755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C89DF-B30C-44F5-8667-881340FE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FDB2-013E-496F-8E7A-D676C551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82A67-F8EE-4C15-8047-358BB061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38A6E-825C-413D-857E-76E5F5F2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4DF35-D48C-4564-A036-15092B3CB660}" type="datetime1">
              <a:rPr lang="en-US" smtClean="0"/>
              <a:t>2018-06-15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B2557-2E8D-4DA0-93F2-DA90DBB1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D6723-B862-4392-9B34-DA1F0C5B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1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BECE-5208-403A-A111-2236D25B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C6AB-9029-4DDF-BA51-446A6DA83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B66CF-7860-4883-BA7A-E862CB197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A641E-0446-4672-B5B7-FB9A9EEB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76C9-184D-48BB-869A-57A951B13162}" type="datetime1">
              <a:rPr lang="en-US" smtClean="0"/>
              <a:t>2018-06-15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3360C-2180-4A1A-A7D9-2DCE602A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F5A7E-D761-4411-AD97-50F92BC6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E40F-0ECB-47CA-8F82-CAF3030D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914FD-B574-4485-883A-548E577D0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BBA9B-B513-464E-9790-8CA28E322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8D818-8A63-4655-84F6-00FA20D6A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8AF45-424C-414B-AF55-243E07D64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ECCA3-A8C1-480B-AFA8-F16AFFB3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39B9-BEC7-488C-A182-80F88A0A3B1F}" type="datetime1">
              <a:rPr lang="en-US" smtClean="0"/>
              <a:t>2018-06-15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F528C-BBD8-4215-BB6F-B8E6BCA9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6A49-D391-4BFC-8C42-300B6063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4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4109-3E32-463F-B31A-D33E66AD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572D9-B39D-42EE-943D-E4B8422E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3BC2E-BE6A-43C0-85A4-82845290769A}" type="datetime1">
              <a:rPr lang="en-US" smtClean="0"/>
              <a:t>2018-06-15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151FC-2241-4C63-ACD5-BCBBC251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0EDFB-5756-4286-B7FE-0CC4F499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4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32D01-08C7-4873-82A2-16AF12CC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FBE2-4E37-43C2-9906-E45791B60781}" type="datetime1">
              <a:rPr lang="en-US" smtClean="0"/>
              <a:t>2018-06-15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4EE88-EDBC-468E-861D-C1FC7550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2F4E4-C254-499F-A78A-A306393B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8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9E8C-97D3-4616-AD6F-519AF962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0501-9F25-44C9-996C-4E16215D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1E7F0-5884-4A79-90CF-FDD2756E4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5671B-3B9C-4832-B65D-F9C39DAA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7971C-E8E8-4540-9B52-F75F84413DCC}" type="datetime1">
              <a:rPr lang="en-US" smtClean="0"/>
              <a:t>2018-06-15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8E7B3-04E7-4950-A6B5-3E8DD45D8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D7A9A-5168-41F8-8473-B40CB941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F0C2-93F4-46B4-A78B-DA7C9DF3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EB6F4D-1239-4A60-952D-0BA462CF1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6A8C9-D537-44DD-8604-E4E563890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71EEC-01F3-460D-AAFA-3A7D44AB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4787-4366-4B40-A356-C0DB72F3323E}" type="datetime1">
              <a:rPr lang="en-US" smtClean="0"/>
              <a:t>2018-06-15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A0B32-3038-4744-948C-A37858B8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B4976-CF7C-43DE-9C7D-9F629014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2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FB7CD-426F-4C20-9399-DD7DB52D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E40D9-9BF1-4382-8414-B6B84608E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48FD6-649B-491A-94B0-9A893F77D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1EC3-D0E2-47B3-B127-FEAC8B8C706C}" type="datetime1">
              <a:rPr lang="en-US" smtClean="0"/>
              <a:t>2018-06-15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7A3A1-DD90-41EF-AAD3-FD0CA9471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AE62F-64EA-49B8-9723-04D3BFFCC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D063B-A75C-4963-B39E-9F4A7E23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8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C72FEF-C4BA-4410-84E8-313801FFA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9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25748-3B98-4F16-9F24-8FBF766C6882}"/>
              </a:ext>
            </a:extLst>
          </p:cNvPr>
          <p:cNvSpPr txBox="1"/>
          <p:nvPr/>
        </p:nvSpPr>
        <p:spPr>
          <a:xfrm>
            <a:off x="350061" y="1834917"/>
            <a:ext cx="5123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Ethanol Content Measurement in Micro-brewed beer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F15D47-443A-41D8-A9F2-5A3E0C8A4515}"/>
              </a:ext>
            </a:extLst>
          </p:cNvPr>
          <p:cNvSpPr txBox="1"/>
          <p:nvPr/>
        </p:nvSpPr>
        <p:spPr>
          <a:xfrm>
            <a:off x="495834" y="6109252"/>
            <a:ext cx="4831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Bsc</a:t>
            </a:r>
            <a:r>
              <a:rPr lang="en-US" sz="24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. Gil Goldman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Arial"/>
              </a:rPr>
              <a:t>Unrestricted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C0000-9A89-409C-A982-7B25317F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44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E239E-6FC4-4D21-9E38-CD45103C7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9F23DE-61BA-4E98-8CB1-8CF05FC7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71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E2FAB7D-8579-4957-94AF-09FCA970B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8D3D0-5B40-4426-8B18-2D8B4F6E5117}"/>
              </a:ext>
            </a:extLst>
          </p:cNvPr>
          <p:cNvSpPr txBox="1"/>
          <p:nvPr/>
        </p:nvSpPr>
        <p:spPr>
          <a:xfrm>
            <a:off x="2011680" y="1772529"/>
            <a:ext cx="3024554" cy="1139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C6C64E-94E4-4001-99F8-536BC4134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Final cost &lt; 15$ USD</a:t>
            </a:r>
          </a:p>
          <a:p>
            <a:endParaRPr lang="en-US" dirty="0">
              <a:solidFill>
                <a:srgbClr val="FFFFFF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Distance accuracy &lt; 1 mm</a:t>
            </a:r>
          </a:p>
          <a:p>
            <a:endParaRPr lang="en-US" dirty="0">
              <a:solidFill>
                <a:srgbClr val="FFFFFF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Corrected gravity accuracy &lt; 0.002</a:t>
            </a:r>
          </a:p>
          <a:p>
            <a:endParaRPr lang="en-US" dirty="0">
              <a:solidFill>
                <a:srgbClr val="FFFFFF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endParaRPr lang="en-US" dirty="0">
              <a:solidFill>
                <a:srgbClr val="FFFFFF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endParaRPr lang="en-US" dirty="0">
              <a:solidFill>
                <a:srgbClr val="FFFFFF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endParaRPr lang="en-US" dirty="0">
              <a:solidFill>
                <a:srgbClr val="FFFFFF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endParaRPr lang="en-US" dirty="0">
              <a:solidFill>
                <a:srgbClr val="FFFFFF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375CD9-BD1C-4880-8D58-E91DF904A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567" y="1429000"/>
            <a:ext cx="5333333" cy="40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555F56-3F5B-4E89-B5A5-254C62F5C66E}"/>
              </a:ext>
            </a:extLst>
          </p:cNvPr>
          <p:cNvSpPr txBox="1"/>
          <p:nvPr/>
        </p:nvSpPr>
        <p:spPr>
          <a:xfrm>
            <a:off x="838200" y="490104"/>
            <a:ext cx="499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9A86C-7049-4583-8215-070BC1E8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43FED-E0BC-4FF4-A698-3D27C50D4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5" b="35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3716D6-1E68-4EEB-9AAA-025CC0276E8F}"/>
              </a:ext>
            </a:extLst>
          </p:cNvPr>
          <p:cNvSpPr txBox="1"/>
          <p:nvPr/>
        </p:nvSpPr>
        <p:spPr>
          <a:xfrm>
            <a:off x="8341122" y="496651"/>
            <a:ext cx="36388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Happy to answer any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05293-EF7E-453E-BE63-9CB47BA8E04E}"/>
              </a:ext>
            </a:extLst>
          </p:cNvPr>
          <p:cNvSpPr txBox="1"/>
          <p:nvPr/>
        </p:nvSpPr>
        <p:spPr>
          <a:xfrm>
            <a:off x="7934177" y="5534561"/>
            <a:ext cx="4452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Title by Patrick Fore on </a:t>
            </a:r>
            <a:r>
              <a:rPr lang="en-US" sz="1600" dirty="0" err="1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Unsplash</a:t>
            </a:r>
            <a:endParaRPr lang="en-US" sz="16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algn="ctr"/>
            <a:r>
              <a:rPr lang="en-US" sz="16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Bottles by Adam Wilson on </a:t>
            </a:r>
            <a:r>
              <a:rPr lang="en-US" sz="1600" dirty="0" err="1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Unsplash</a:t>
            </a:r>
            <a:endParaRPr lang="en-US" sz="16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algn="ctr"/>
            <a:r>
              <a:rPr lang="en-US" sz="16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Brewery by Jeff Frank on </a:t>
            </a:r>
            <a:r>
              <a:rPr lang="en-US" sz="1600" dirty="0" err="1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Unsplash</a:t>
            </a:r>
            <a:endParaRPr lang="en-US" sz="16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algn="ctr"/>
            <a:r>
              <a:rPr lang="en-US" sz="16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Hydrometer by David </a:t>
            </a:r>
            <a:r>
              <a:rPr lang="en-US" sz="1600" dirty="0" err="1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Blaikie</a:t>
            </a:r>
            <a:endParaRPr lang="en-US" sz="16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algn="ctr"/>
            <a:r>
              <a:rPr lang="en-US" sz="16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Closing Beer by Lukas from </a:t>
            </a:r>
            <a:r>
              <a:rPr lang="en-US" sz="1600" dirty="0" err="1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Pexels</a:t>
            </a:r>
            <a:r>
              <a:rPr lang="en-US" sz="16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2923FC-55A2-4195-81EB-0D5EE199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576CE2FE-2A05-4BF5-AE5A-435C48BBD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1" y="868626"/>
            <a:ext cx="7008253" cy="4800654"/>
          </a:xfrm>
          <a:prstGeom prst="rect">
            <a:avLst/>
          </a:prstGeom>
        </p:spPr>
      </p:pic>
      <p:sp>
        <p:nvSpPr>
          <p:cNvPr id="24" name="Rectangle 21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C1DC5-896A-4765-8F22-E3CBCD24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950" y="6356350"/>
            <a:ext cx="8318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0CD063B-A75C-4963-B39E-9F4A7E238D4B}" type="slidenum">
              <a:rPr lang="en-US">
                <a:solidFill>
                  <a:schemeClr val="bg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FFECE4D0-FD8D-469E-A392-7FC3F7968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0" y="868626"/>
            <a:ext cx="3335007" cy="5227374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Krausen</a:t>
            </a:r>
            <a:endParaRPr lang="en-US" sz="24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endParaRPr lang="en-US" sz="24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Low density foam</a:t>
            </a:r>
          </a:p>
          <a:p>
            <a:endParaRPr lang="en-US" sz="24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Amount depends on beer being brewed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Wider point</a:t>
            </a:r>
          </a:p>
          <a:p>
            <a:endParaRPr lang="en-US" sz="24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Small actuator</a:t>
            </a:r>
          </a:p>
        </p:txBody>
      </p:sp>
    </p:spTree>
    <p:extLst>
      <p:ext uri="{BB962C8B-B14F-4D97-AF65-F5344CB8AC3E}">
        <p14:creationId xmlns:p14="http://schemas.microsoft.com/office/powerpoint/2010/main" val="1395545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C0E7-456F-46D4-97BB-8B4AC2E35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52" y="364917"/>
            <a:ext cx="10515600" cy="6173995"/>
          </a:xfrm>
        </p:spPr>
        <p:txBody>
          <a:bodyPr/>
          <a:lstStyle/>
          <a:p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Ultrasonic sensor dependence on temperature and humidity</a:t>
            </a:r>
          </a:p>
          <a:p>
            <a:pPr lvl="1"/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lvl="1"/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Humidity - Negligible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“The variation of the specific heat ratio and the speed of sound in air with temperature, pressure, humidity, and CO_2 concentration”, O. Cramer, National Metrology Program, 1992</a:t>
            </a:r>
          </a:p>
          <a:p>
            <a:pPr lvl="1"/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lvl="1"/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Temperature – negligible within working range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5-8 C difference due to fermentation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“Brewing Science and Practice”, D. E. Briggs ; C. A. Boulton ; P. A. Brooks ; R. Stevens, 2004</a:t>
            </a:r>
          </a:p>
          <a:p>
            <a:pPr lvl="1"/>
            <a:endParaRPr lang="en-US" sz="22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lvl="1"/>
            <a:r>
              <a:rPr lang="en-US" sz="22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Pressure – Noticeable effect in high pressures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Device working assumption is that it will not be used in extremely high or low pressures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Mostly around 1 Atmosphere</a:t>
            </a:r>
          </a:p>
          <a:p>
            <a:pPr marL="0" indent="0">
              <a:buNone/>
            </a:pPr>
            <a:endParaRPr lang="en-US" sz="26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FFE70-9B62-4DAB-AA59-71A48D29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C0E7-456F-46D4-97BB-8B4AC2E35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182354"/>
            <a:ext cx="11062252" cy="6173995"/>
          </a:xfrm>
        </p:spPr>
        <p:txBody>
          <a:bodyPr/>
          <a:lstStyle/>
          <a:p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HC-sr04 Drift</a:t>
            </a:r>
          </a:p>
          <a:p>
            <a:pPr lvl="1"/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Negligible to non-existent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“Motion Measurement Using Inertial Sensors, Ultrasonic Sensors, and Magnetometers With Extended Kalman Filter for Data Fusion”, H. Zhao; Z. Wang, IEEE sensors Journal, 2012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Used to verify other sensors</a:t>
            </a:r>
          </a:p>
          <a:p>
            <a:pPr lvl="2"/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DHT11 Temperature Drift</a:t>
            </a:r>
          </a:p>
          <a:p>
            <a:pPr lvl="1"/>
            <a:r>
              <a:rPr lang="en-US" sz="22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Negligible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Internal calibration routine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“Temperature and humidity module DHT11 Product Manual”,  </a:t>
            </a:r>
            <a:r>
              <a:rPr lang="en-US" sz="1800" dirty="0" err="1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Aosong</a:t>
            </a:r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(Guangzhou) Electronics </a:t>
            </a:r>
            <a:r>
              <a:rPr lang="en-US" sz="1800" dirty="0" err="1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Co.,Ltd</a:t>
            </a:r>
            <a:endParaRPr lang="en-US" sz="18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lvl="1"/>
            <a:endParaRPr lang="en-US" sz="22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6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DHT11 Humidity Drift</a:t>
            </a:r>
          </a:p>
          <a:p>
            <a:pPr lvl="1"/>
            <a:r>
              <a:rPr lang="en-US" sz="22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Noticeable – correction required</a:t>
            </a:r>
          </a:p>
          <a:p>
            <a:pPr lvl="2"/>
            <a:r>
              <a:rPr lang="en-US" sz="1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Drift irrelevant, humidity function not used</a:t>
            </a:r>
          </a:p>
          <a:p>
            <a:pPr marL="0" indent="0">
              <a:buNone/>
            </a:pPr>
            <a:endParaRPr lang="en-US" sz="26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FFE70-9B62-4DAB-AA59-71A48D29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5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3F4D5-5E4C-461C-9D24-07F9B71074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r="-1" b="858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C37A88-286F-476A-AEFF-8C23C9DCA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8492" y="2365589"/>
            <a:ext cx="4645250" cy="2126821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Thousands of liters of beer go wasted every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72CAA-C5BE-4352-91DF-C3DD74F6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0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C3E43536-4018-46A6-88B6-694B7CA58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1" r="9918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3A576B7-072B-43E8-839E-F98075DAE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717452"/>
            <a:ext cx="5006336" cy="5336214"/>
          </a:xfrm>
        </p:spPr>
        <p:txBody>
          <a:bodyPr anchor="t">
            <a:normAutofit/>
          </a:bodyPr>
          <a:lstStyle/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Gas Chromatography</a:t>
            </a: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NIRS and MIRS</a:t>
            </a: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Densitometry</a:t>
            </a: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Refractometry</a:t>
            </a: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 err="1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Hydrometry</a:t>
            </a:r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1D34C3E-2FEF-4807-8675-5ABBD166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8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D6FBD34D-F56C-46C8-B387-C5FB31FE0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" r="-1" b="20970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028E4-42B2-4520-B06C-255FB340C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608498"/>
            <a:ext cx="5006336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How it works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2E742334-ED7A-4297-BD27-3B7D0DD8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1594684"/>
            <a:ext cx="5006336" cy="4787414"/>
          </a:xfrm>
        </p:spPr>
        <p:txBody>
          <a:bodyPr anchor="t">
            <a:normAutofit lnSpcReduction="10000"/>
          </a:bodyPr>
          <a:lstStyle/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Retrieve a sample</a:t>
            </a: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Drop hydrometer</a:t>
            </a: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Check Hydrometer Depth</a:t>
            </a: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Compare result to tables and formulas</a:t>
            </a:r>
          </a:p>
          <a:p>
            <a:endParaRPr lang="en-US" sz="2400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4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Throw away beer sample (!)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EE9E8-9149-40CE-B17D-9F8E452C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10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143350E1-DE3D-4FBB-93DB-9243B5A96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6" r="21039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B76CEFC-927A-4908-8196-A5EBF484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52025"/>
            <a:ext cx="5314543" cy="4402913"/>
          </a:xfrm>
        </p:spPr>
        <p:txBody>
          <a:bodyPr anchor="t">
            <a:normAutofit/>
          </a:bodyPr>
          <a:lstStyle/>
          <a:p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Hydrometers are everywhere</a:t>
            </a:r>
          </a:p>
          <a:p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Easy to use</a:t>
            </a:r>
          </a:p>
          <a:p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Simple to understand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D93179-F879-4744-9EB7-FD1D3AAA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67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C96466-A66D-44FA-BDE9-A06722161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05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ADAFC9-23A1-45E8-9303-B30614C3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591" y="1470993"/>
            <a:ext cx="4482549" cy="377312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Accurate</a:t>
            </a:r>
          </a:p>
          <a:p>
            <a:pPr lvl="1"/>
            <a:r>
              <a:rPr lang="en-US" b="1" dirty="0"/>
              <a:t>±</a:t>
            </a:r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2 mm </a:t>
            </a:r>
          </a:p>
          <a:p>
            <a:pPr lvl="1"/>
            <a:r>
              <a:rPr lang="en-US" b="1" dirty="0"/>
              <a:t>±</a:t>
            </a:r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0.002 SG </a:t>
            </a:r>
            <a:endParaRPr lang="en-AU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lvl="1"/>
            <a:r>
              <a:rPr lang="en-US" b="1" dirty="0"/>
              <a:t>±</a:t>
            </a:r>
            <a:r>
              <a:rPr lang="en-US" dirty="0">
                <a:latin typeface="Gentium Plus"/>
              </a:rPr>
              <a:t>0.26 ABV</a:t>
            </a:r>
          </a:p>
          <a:p>
            <a:pPr marL="457200" lvl="1" indent="0">
              <a:buNone/>
            </a:pPr>
            <a:endParaRPr lang="en-US" dirty="0">
              <a:latin typeface="Gentium Plus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Low Cost</a:t>
            </a:r>
          </a:p>
          <a:p>
            <a:pPr lvl="1"/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Priority</a:t>
            </a:r>
          </a:p>
          <a:p>
            <a:pPr lvl="1"/>
            <a:r>
              <a:rPr lang="en-US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Less than 15 $US</a:t>
            </a:r>
          </a:p>
          <a:p>
            <a:pPr marL="457200" lvl="1" indent="0">
              <a:buNone/>
            </a:pPr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pPr lvl="1"/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endParaRPr lang="en-US" dirty="0"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3291B-C178-4613-A8BE-3C4B984DA235}"/>
              </a:ext>
            </a:extLst>
          </p:cNvPr>
          <p:cNvSpPr txBox="1"/>
          <p:nvPr/>
        </p:nvSpPr>
        <p:spPr>
          <a:xfrm>
            <a:off x="348987" y="450574"/>
            <a:ext cx="5652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49F7F-A6AB-4E56-888A-06DFE76F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0E94AD-6E8F-43B9-B79D-17AD4016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43" y="352908"/>
            <a:ext cx="7188857" cy="6164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002785-F1EA-47F3-9F9A-68FE8CC2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50916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Physical Architecture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0A3C9AB-A80C-4B27-BCF4-660D60D43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647294"/>
            <a:ext cx="4092951" cy="3042099"/>
          </a:xfrm>
        </p:spPr>
        <p:txBody>
          <a:bodyPr anchor="t">
            <a:normAutofit lnSpcReduction="10000"/>
          </a:bodyPr>
          <a:lstStyle/>
          <a:p>
            <a:endParaRPr lang="en-US" sz="20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Raspberry Pi Zero W</a:t>
            </a:r>
          </a:p>
          <a:p>
            <a:endParaRPr lang="en-US" sz="20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HC-SR04</a:t>
            </a:r>
          </a:p>
          <a:p>
            <a:endParaRPr lang="en-US" sz="20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DHT11</a:t>
            </a:r>
          </a:p>
          <a:p>
            <a:endParaRPr lang="en-US" sz="20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Hydrometer + Lattice</a:t>
            </a:r>
          </a:p>
          <a:p>
            <a:endParaRPr lang="en-US" sz="20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endParaRPr lang="en-US" sz="20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CD212-8412-48D2-A299-2D9A0F36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BCF7919-1DEF-49D1-A2E1-975B7728C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89" y="794451"/>
            <a:ext cx="6869085" cy="5426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CBAD7-4BAC-4F3D-AF7D-B370C2EA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Software Architecture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855BF6-9710-44F3-A8BC-241CE5E9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Python, C</a:t>
            </a:r>
          </a:p>
          <a:p>
            <a:endParaRPr lang="en-US" sz="20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Over 1000 lines of code</a:t>
            </a:r>
          </a:p>
          <a:p>
            <a:endParaRPr lang="en-US" sz="2000" b="1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Modular</a:t>
            </a:r>
          </a:p>
          <a:p>
            <a:endParaRPr lang="en-US" sz="20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ntium Plus" panose="02000503060000020004" pitchFamily="2" charset="0"/>
                <a:ea typeface="Gentium Plus" panose="02000503060000020004" pitchFamily="2" charset="0"/>
                <a:cs typeface="Gentium Plus" panose="02000503060000020004" pitchFamily="2" charset="0"/>
              </a:rPr>
              <a:t>Maintainable, usable, extendable </a:t>
            </a:r>
          </a:p>
          <a:p>
            <a:endParaRPr lang="en-US" sz="2000" dirty="0">
              <a:solidFill>
                <a:schemeClr val="bg1"/>
              </a:solidFill>
              <a:latin typeface="Gentium Plus" panose="02000503060000020004" pitchFamily="2" charset="0"/>
              <a:ea typeface="Gentium Plus" panose="02000503060000020004" pitchFamily="2" charset="0"/>
              <a:cs typeface="Gentium Plus" panose="0200050306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F9AD3-F80F-48C9-B8C2-AABDA5C6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3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19BE45-BCA5-4F11-A84B-7AB44837D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9D310-0797-4FA4-BDE9-ABCF82D0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D063B-A75C-4963-B39E-9F4A7E238D4B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66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380</Words>
  <Application>Microsoft Office PowerPoint</Application>
  <PresentationFormat>Widescreen</PresentationFormat>
  <Paragraphs>126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Gentium Plus</vt:lpstr>
      <vt:lpstr>Office Theme</vt:lpstr>
      <vt:lpstr>PowerPoint Presentation</vt:lpstr>
      <vt:lpstr>Thousands of liters of beer go wasted every day</vt:lpstr>
      <vt:lpstr>PowerPoint Presentation</vt:lpstr>
      <vt:lpstr>How it works</vt:lpstr>
      <vt:lpstr>PowerPoint Presentation</vt:lpstr>
      <vt:lpstr>PowerPoint Presentation</vt:lpstr>
      <vt:lpstr>Physical Architecture</vt:lpstr>
      <vt:lpstr>Software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Thousands of liters of beer g</dc:title>
  <dc:creator>MB5000</dc:creator>
  <cp:keywords>C_Unrestricted</cp:keywords>
  <cp:lastModifiedBy>MB5000</cp:lastModifiedBy>
  <cp:revision>76</cp:revision>
  <dcterms:created xsi:type="dcterms:W3CDTF">2018-06-08T08:25:28Z</dcterms:created>
  <dcterms:modified xsi:type="dcterms:W3CDTF">2018-06-15T16:14:15Z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</Properties>
</file>